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5" r:id="rId2"/>
    <p:sldId id="313" r:id="rId3"/>
    <p:sldId id="351" r:id="rId4"/>
    <p:sldId id="342" r:id="rId5"/>
    <p:sldId id="343" r:id="rId6"/>
    <p:sldId id="344" r:id="rId7"/>
    <p:sldId id="345" r:id="rId8"/>
    <p:sldId id="346" r:id="rId9"/>
    <p:sldId id="347" r:id="rId10"/>
    <p:sldId id="341" r:id="rId11"/>
    <p:sldId id="348" r:id="rId12"/>
    <p:sldId id="349" r:id="rId13"/>
    <p:sldId id="319" r:id="rId14"/>
    <p:sldId id="352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0000"/>
    <a:srgbClr val="D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77" autoAdjust="0"/>
    <p:restoredTop sz="94902" autoAdjust="0"/>
  </p:normalViewPr>
  <p:slideViewPr>
    <p:cSldViewPr>
      <p:cViewPr>
        <p:scale>
          <a:sx n="55" d="100"/>
          <a:sy n="55" d="100"/>
        </p:scale>
        <p:origin x="-83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29B49-870E-4EC4-8F27-1FA90F97DBA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19CD3-FE83-4D81-A557-07B79E324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13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B4EC-461E-4B8A-95D6-4CDADECB4759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2FD7-40EA-4FF2-A0B5-C8CB63465A99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AA2-3413-436E-B458-7C8BCB4FD440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8E65-F50B-49E5-BE97-F1168402A4B2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AC36-96CD-4B2E-8879-9C85F671992A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F936-736E-438B-8BFB-9377218F6EB3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7E2-A8CA-4AA8-9DE9-1F7042BA399F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9ED-5962-4543-AA6F-FD2096770732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627C-7E1F-4E9B-9398-47AD339A3285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E37A-9666-4811-BF99-5AC24AD26258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D79A-FC4D-4E41-A356-2193B4E30118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CD85B6-5914-4979-BE06-6D156D81C21E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3" y="1340768"/>
            <a:ext cx="856895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0024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Единый портал государственных услуг РФ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(ЕПГУ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www.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gosuslugi.ru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757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9036496" cy="81260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atypov_rh\Desktop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1340331" cy="10055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3888" y="1052736"/>
            <a:ext cx="52864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г. Вологда,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ул.Герцена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д.41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Режим работы: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 понедельника по четверг – с 08:00 до 19:30. Пятница – с 8:00 до 18:30.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Суббота - с 9:00 до 17:30.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Воскресенье – выходной.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г. Череповец,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пр.Строителей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д.6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Режим работы: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пн-пт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- с 08:00 до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18:30.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Суббота, воскресенье – выходной.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г. Великий Устюг,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пр.Советский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д.89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Режим работы: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пн-пт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-  с 09:00 до 17:30.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Суббота, воскресенье: выходной.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596" y="2857496"/>
            <a:ext cx="2720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получение кода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активации 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офисе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Ростелеком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Код активации выдается лично при предъявлении паспорта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10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875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9036496" cy="81260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214422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дальше?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После того, как вы получите код активации, необходимо завершить процедуру регистрации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183743"/>
            <a:ext cx="8001056" cy="125499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Необходимо зайти на портал, нажать в правом верхнем углу главной страницы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«ВХОД»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2571744"/>
            <a:ext cx="468000" cy="61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171" y="5013176"/>
            <a:ext cx="7915357" cy="1332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Переходим на страницу «Авторизация», выбираем «Физические лица», нажимаем кнопку справа «Ввести код авторизации»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4438736"/>
            <a:ext cx="468000" cy="574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11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875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9036496" cy="81260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214422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Выберите «Регистрация гражданина РФ», введите СНИЛС, код активации, код изображения на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3804" y="3071810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Процедура регистрации завершена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257174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4929198"/>
            <a:ext cx="8016014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Теперь Вы можете пользоваться услугами на Портале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Для этого  на вкладке Личный кабинет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Вход вы должны ввести </a:t>
            </a:r>
            <a:r>
              <a:rPr lang="ru-RU" sz="2400" b="1" dirty="0" smtClean="0">
                <a:solidFill>
                  <a:srgbClr val="FF0000"/>
                </a:solidFill>
              </a:rPr>
              <a:t>СНИЛС и пароль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который вы вводили на шаге 13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33887" y="442913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12</a:t>
            </a:fld>
            <a:endParaRPr lang="ru-RU" sz="2000" b="1"/>
          </a:p>
        </p:txBody>
      </p:sp>
    </p:spTree>
    <p:extLst>
      <p:ext uri="{BB962C8B-B14F-4D97-AF65-F5344CB8AC3E}">
        <p14:creationId xmlns="" xmlns:p14="http://schemas.microsoft.com/office/powerpoint/2010/main" val="875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79169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ход гражданина на ЕПГУ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через личный кабинет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13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5336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15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По вопросам получения государственных услуг в электронном виде вы можете обратиться в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 единому номеру: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8 (800) 100-70-10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или в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Комитет информационных технологий и телекоммуникаций Вологодской области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 телефону в г.Вологде: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(8172)75-32-14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или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 адресу электронной почты: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kit@gov35.ru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248213" y="6215082"/>
            <a:ext cx="8786842" cy="440770"/>
            <a:chOff x="214282" y="6215082"/>
            <a:chExt cx="8786842" cy="44077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57158" y="6215082"/>
              <a:ext cx="85689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4282" y="6286520"/>
              <a:ext cx="8786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30 сентября 2013 года                                                 </a:t>
              </a:r>
              <a:r>
                <a:rPr lang="ru-RU" b="1" dirty="0" smtClean="0"/>
                <a:t>	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День российского Интернета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14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557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58427" y="44624"/>
            <a:ext cx="8785573" cy="151216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госуслуг в электронном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виде,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доступных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совершеннолетним гражданам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84169" y="1690426"/>
            <a:ext cx="2790536" cy="44243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предпринимательской деятельности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2552" y="284255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Таможенное </a:t>
            </a:r>
            <a:r>
              <a:rPr lang="ru-RU" sz="1200" dirty="0">
                <a:solidFill>
                  <a:srgbClr val="002060"/>
                </a:solidFill>
              </a:rPr>
              <a:t>оформление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82552" y="226649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имущества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 </a:t>
            </a:r>
            <a:r>
              <a:rPr lang="ru-RU" sz="1200" dirty="0">
                <a:solidFill>
                  <a:srgbClr val="002060"/>
                </a:solidFill>
              </a:rPr>
              <a:t>сделок с ним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82630" y="3418619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Информация ФССП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 задолженностям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82550" y="3994683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Информация по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социальным </a:t>
            </a:r>
            <a:r>
              <a:rPr lang="ru-RU" sz="1200" dirty="0">
                <a:solidFill>
                  <a:srgbClr val="002060"/>
                </a:solidFill>
              </a:rPr>
              <a:t>услугам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2470" y="4570747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Электронный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дневник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учащегося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84169" y="514681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Зачисление </a:t>
            </a:r>
            <a:r>
              <a:rPr lang="ru-RU" sz="1200" dirty="0">
                <a:solidFill>
                  <a:srgbClr val="002060"/>
                </a:solidFill>
              </a:rPr>
              <a:t>ребенка в ДОУ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76732" y="1690426"/>
            <a:ext cx="2790536" cy="44243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Выдача водительского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удостоверения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75115" y="284255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</a:t>
            </a:r>
            <a:r>
              <a:rPr lang="ru-RU" sz="1200" dirty="0">
                <a:solidFill>
                  <a:srgbClr val="002060"/>
                </a:solidFill>
              </a:rPr>
              <a:t>ИНН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75115" y="226649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Подача налоговой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декларации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75193" y="3418619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Налоговая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задолженность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75113" y="3994683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Пенсионные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накопления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75033" y="4570747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в </a:t>
            </a:r>
            <a:r>
              <a:rPr lang="ru-RU" sz="1200" dirty="0">
                <a:solidFill>
                  <a:srgbClr val="002060"/>
                </a:solidFill>
              </a:rPr>
              <a:t>системе ОМС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176732" y="514681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Заявление </a:t>
            </a:r>
            <a:r>
              <a:rPr lang="ru-RU" sz="1200" dirty="0">
                <a:solidFill>
                  <a:srgbClr val="002060"/>
                </a:solidFill>
              </a:rPr>
              <a:t>в ЗАГС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94960" y="572287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Информирование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о </a:t>
            </a:r>
            <a:r>
              <a:rPr lang="ru-RU" sz="1200" dirty="0">
                <a:solidFill>
                  <a:srgbClr val="002060"/>
                </a:solidFill>
              </a:rPr>
              <a:t>возможностях госуслуг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7339" y="1690426"/>
            <a:ext cx="2790536" cy="44243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паспорта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гражданина </a:t>
            </a:r>
            <a:r>
              <a:rPr lang="ru-RU" sz="1200" dirty="0">
                <a:solidFill>
                  <a:srgbClr val="002060"/>
                </a:solidFill>
              </a:rPr>
              <a:t>РФ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5722" y="284255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по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месту </a:t>
            </a:r>
            <a:r>
              <a:rPr lang="ru-RU" sz="1200" dirty="0">
                <a:solidFill>
                  <a:srgbClr val="002060"/>
                </a:solidFill>
              </a:rPr>
              <a:t>жительства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5722" y="226649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</a:t>
            </a:r>
            <a:r>
              <a:rPr lang="ru-RU" sz="1200" dirty="0">
                <a:solidFill>
                  <a:srgbClr val="002060"/>
                </a:solidFill>
              </a:rPr>
              <a:t>загранпаспорта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75800" y="3418619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Информация </a:t>
            </a:r>
            <a:r>
              <a:rPr lang="ru-RU" sz="1200" dirty="0">
                <a:solidFill>
                  <a:srgbClr val="002060"/>
                </a:solidFill>
              </a:rPr>
              <a:t>о </a:t>
            </a:r>
            <a:r>
              <a:rPr lang="ru-RU" sz="1200" dirty="0" smtClean="0">
                <a:solidFill>
                  <a:srgbClr val="002060"/>
                </a:solidFill>
              </a:rPr>
              <a:t>нумерации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оператора </a:t>
            </a:r>
            <a:r>
              <a:rPr lang="ru-RU" sz="1200" dirty="0">
                <a:solidFill>
                  <a:srgbClr val="002060"/>
                </a:solidFill>
              </a:rPr>
              <a:t>связи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75720" y="3994683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выписки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из </a:t>
            </a:r>
            <a:r>
              <a:rPr lang="ru-RU" sz="1200" dirty="0">
                <a:solidFill>
                  <a:srgbClr val="002060"/>
                </a:solidFill>
              </a:rPr>
              <a:t>архивов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5640" y="4570747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Штрафы </a:t>
            </a:r>
            <a:r>
              <a:rPr lang="ru-RU" sz="1200" dirty="0">
                <a:solidFill>
                  <a:srgbClr val="002060"/>
                </a:solidFill>
              </a:rPr>
              <a:t>ГИБДД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7339" y="514681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</a:t>
            </a:r>
            <a:r>
              <a:rPr lang="ru-RU" sz="1200" dirty="0">
                <a:solidFill>
                  <a:srgbClr val="002060"/>
                </a:solidFill>
              </a:rPr>
              <a:t>автомобиля</a:t>
            </a:r>
          </a:p>
        </p:txBody>
      </p:sp>
      <p:pic>
        <p:nvPicPr>
          <p:cNvPr id="1026" name="Picture 2" descr="C:\Users\Latypov_rh\Desktop\pass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8" y="1771191"/>
            <a:ext cx="216024" cy="29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typov_rh\Desktop\zagran_pass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8" y="2339899"/>
            <a:ext cx="216024" cy="29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typov_rh\Desktop\registraci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0" y="2915963"/>
            <a:ext cx="249240" cy="295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typov_rh\Desktop\numerac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0" y="3508035"/>
            <a:ext cx="327558" cy="263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typov_rh\Desktop\otch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4" y="4068091"/>
            <a:ext cx="302270" cy="29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typov_rh\Desktop\av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3" y="5279633"/>
            <a:ext cx="374984" cy="164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C:\Users\Latypov_rh\Desktop\shtr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60" y="3527329"/>
            <a:ext cx="352848" cy="225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Latypov_rh\Desktop\medicina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27" y="4644155"/>
            <a:ext cx="275571" cy="29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Latypov_rh\Desktop\zag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27" y="5260419"/>
            <a:ext cx="314914" cy="215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atypov_rh\Desktop\img_pensiy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8" y="4030072"/>
            <a:ext cx="432989" cy="371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typov_rh\Desktop\i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05" y="1811896"/>
            <a:ext cx="327558" cy="199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Latypov_rh\Desktop\ico_cat_nalo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9" y="2360997"/>
            <a:ext cx="288610" cy="253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Latypov_rh\Desktop\ico_cat_predprinima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63" y="1916832"/>
            <a:ext cx="359161" cy="221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Latypov_rh\Desktop\icon_house_privatizati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80" y="2349981"/>
            <a:ext cx="327558" cy="27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Latypov_rh\Desktop\ico_cat_tamognya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09" y="2903870"/>
            <a:ext cx="328212" cy="319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Latypov_rh\Desktop\ico_cat_yu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327953" cy="27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typov_rh\Desktop\ico_cat_coz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63" y="4043719"/>
            <a:ext cx="327558" cy="344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Latypov_rh\Desktop\ico_cat_obrazovani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63" y="4652749"/>
            <a:ext cx="327558" cy="278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Latypov_rh\Desktop\ico_cat_seny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63" y="5200151"/>
            <a:ext cx="327558" cy="335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:\Users\Latypov_rh\Desktop\ico_cat_pravoox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7" y="4669622"/>
            <a:ext cx="367826" cy="269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Latypov_rh\Desktop\i_88318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99" y="5722876"/>
            <a:ext cx="442428" cy="442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typov_rh\Desktop\doc_yello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85" y="2898436"/>
            <a:ext cx="307704" cy="307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2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281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714357"/>
            <a:ext cx="7773987" cy="43708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Регистрация на Едином портале государственных и муниципальных услуг Российской Федерации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9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964488" cy="703283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786" y="2786058"/>
            <a:ext cx="3650066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 информация нам понадобится для регистрации?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2643182"/>
            <a:ext cx="3650060" cy="122568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E-mail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(обязательно)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72066" y="1285860"/>
            <a:ext cx="3650061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СНИЛС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(обязательно)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4000504"/>
            <a:ext cx="357190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№ мобильного телефона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(необязательно)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066" y="5286388"/>
            <a:ext cx="357190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Почтовый адрес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(индекс, город, улица, номер дома)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4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1142985"/>
            <a:ext cx="7858180" cy="78581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Шаг 1: Запускаем браузер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3857628"/>
            <a:ext cx="8001056" cy="122568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3: На главной странице портала в правом верхнем углу нажимаем кнопку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«РЕГИСТРАЦИЯ»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48" y="2357430"/>
            <a:ext cx="7929618" cy="107157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2: В адресной строке браузера набираем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адрес портала: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http://www.gosuslugi.ru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5429264"/>
            <a:ext cx="7929618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4: Выбираем закладку </a:t>
            </a:r>
            <a:r>
              <a:rPr lang="ru-RU" sz="2400" b="1" dirty="0" smtClean="0">
                <a:solidFill>
                  <a:srgbClr val="FF0000"/>
                </a:solidFill>
              </a:rPr>
              <a:t>«Граждане РФ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178592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342900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500063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5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42862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857232"/>
            <a:ext cx="7858180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Шаг 5: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Внимательно читаем инструкцию о способе подтверждения личности, инструкцию по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5572140"/>
            <a:ext cx="8001056" cy="100013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8: Выбираем способ подтверждения личности при обращении за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госуслугами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48" y="3857628"/>
            <a:ext cx="7929618" cy="1214446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7: Внимательно читаем уведомление об обработке ваших персональных данных, ставим галочку рядом с надписью «Подтвердить», </a:t>
            </a:r>
            <a:r>
              <a:rPr lang="ru-RU" sz="2400" b="1" dirty="0" smtClean="0">
                <a:solidFill>
                  <a:srgbClr val="002060"/>
                </a:solidFill>
              </a:rPr>
              <a:t>нажимаем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9124" y="335756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507207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714620"/>
            <a:ext cx="7929618" cy="64294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6: </a:t>
            </a: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00562" y="228599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6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1268760"/>
            <a:ext cx="7858180" cy="10081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 сможете обратиться за получением кода активации в Вологду, Череповец, Великий Устюг 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071810"/>
            <a:ext cx="4286280" cy="136530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9: Выбираем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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«Получить код активации в центре обслуживания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Ростелекома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3071810"/>
            <a:ext cx="4214842" cy="136530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9: Выбираем </a:t>
            </a:r>
          </a:p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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«Получить код активации через Почту России»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07983" y="2281630"/>
            <a:ext cx="428628" cy="790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162143" y="2270056"/>
            <a:ext cx="428628" cy="8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7664" y="256490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256490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5286388"/>
            <a:ext cx="7929618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10: </a:t>
            </a: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162144" y="4437112"/>
            <a:ext cx="537648" cy="849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583094" y="4437112"/>
            <a:ext cx="489236" cy="849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7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1142984"/>
            <a:ext cx="7858180" cy="185396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Шаг 11: Заполняем форму регистрации: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Фамилия , Имя, Отчество</a:t>
            </a:r>
            <a:r>
              <a:rPr lang="ru-RU" sz="2400" b="1" dirty="0" smtClean="0">
                <a:solidFill>
                  <a:srgbClr val="002060"/>
                </a:solidFill>
              </a:rPr>
              <a:t> как указано в паспорте,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Дата рождения, Пол, СНИЛС, </a:t>
            </a:r>
            <a:r>
              <a:rPr lang="en-US" sz="2400" b="1" dirty="0" smtClean="0">
                <a:solidFill>
                  <a:srgbClr val="002060"/>
                </a:solidFill>
              </a:rPr>
              <a:t>E-mail, </a:t>
            </a:r>
            <a:r>
              <a:rPr lang="ru-RU" sz="2400" b="1" dirty="0" smtClean="0">
                <a:solidFill>
                  <a:srgbClr val="002060"/>
                </a:solidFill>
              </a:rPr>
              <a:t>№ мобильного телефона или нет номера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3639894"/>
            <a:ext cx="7858180" cy="1158804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12: Для тех ,кто будет получать код активации через Почту России, необходимо вести свой почтовый адрес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5429264"/>
            <a:ext cx="785818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13: </a:t>
            </a: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984" y="299695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27984" y="4797152"/>
            <a:ext cx="500636" cy="64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8</a:t>
            </a:fld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857232"/>
            <a:ext cx="785818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Шаг 13: Заполняем поле «Пароль», «Подтверждение пароля». </a:t>
            </a:r>
            <a:r>
              <a:rPr lang="ru-RU" sz="2400" b="1" dirty="0" smtClean="0">
                <a:solidFill>
                  <a:srgbClr val="FF0000"/>
                </a:solidFill>
              </a:rPr>
              <a:t>Пароль не менее 8 символов, из букв и цифр разного регистра. Пароль ЗАПИСАТЬ!!!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2910" y="2357430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Выбираем контрольный вопрос из списка предложенных либо создаем свой вопрос, вводим ответ на контрольный вопрос.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Контрольный вопрос и ответ на него ЗАПИСАТЬ!!!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4286256"/>
            <a:ext cx="7929618" cy="42862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14: Вводим код на изображении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2000240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6" y="378619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214950"/>
            <a:ext cx="7929618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15: На указанный вами номер телефона и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будут направлены коды подтверждения. Необходимо далее ввести их в соответствующие поля формы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471488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400" b="1" smtClean="0"/>
              <a:pPr algn="r"/>
              <a:t>9</a:t>
            </a:fld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5056</TotalTime>
  <Words>629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Единый портал государственных услуг РФ (ЕПГУ)  www.gosuslugi.ru</vt:lpstr>
      <vt:lpstr>Перечень госуслуг в электронном виде,  доступных  совершеннолетним гражданам РФ  на ЕПГУ</vt:lpstr>
      <vt:lpstr>Регистрация на Едином портале государственных и муниципальных услуг Российской Федерации </vt:lpstr>
      <vt:lpstr>Порядок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Вход гражданина на ЕПГУ  через личный кабинет </vt:lpstr>
      <vt:lpstr>По вопросам получения государственных услуг в электронном виде вы можете обратиться в  по единому номеру: 8 (800) 100-70-10 или в Комитет информационных технологий и телекоммуникаций Вологодской области по телефону в г.Вологде:  (8172)75-32-14 или  по адресу электронной почты: kit@gov35.ru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Латыпов Рустам Шералиевич</dc:creator>
  <cp:lastModifiedBy>maa</cp:lastModifiedBy>
  <cp:revision>193</cp:revision>
  <cp:lastPrinted>2013-09-05T09:58:54Z</cp:lastPrinted>
  <dcterms:created xsi:type="dcterms:W3CDTF">2012-08-08T14:19:38Z</dcterms:created>
  <dcterms:modified xsi:type="dcterms:W3CDTF">2014-12-03T08:15:27Z</dcterms:modified>
</cp:coreProperties>
</file>